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6" r:id="rId4"/>
    <p:sldId id="260" r:id="rId5"/>
    <p:sldId id="267" r:id="rId6"/>
    <p:sldId id="261" r:id="rId7"/>
    <p:sldId id="259" r:id="rId8"/>
    <p:sldId id="268" r:id="rId9"/>
    <p:sldId id="265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pPr/>
              <a:t>9/27/2021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449005"/>
            <a:ext cx="7808976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pPr/>
              <a:t>9/27/2021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pPr/>
              <a:t>‹N°›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pPr/>
              <a:t>9/27/2021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284163" y="4280647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pPr/>
              <a:t>9/27/2021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u, imag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pPr/>
              <a:t>9/27/2021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images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pPr/>
              <a:t>9/27/2021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pPr/>
              <a:t>9/27/2021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pPr/>
              <a:t>9/27/2021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pPr/>
              <a:t>‹N°›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pPr/>
              <a:t>9/27/2021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pPr/>
              <a:t>9/27/2021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pPr/>
              <a:t>9/27/2021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pPr/>
              <a:t>9/27/2021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9" name="Group 8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pPr/>
              <a:t>9/27/2021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" name="Group 10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pPr/>
              <a:t>9/27/2021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pPr/>
              <a:t>9/27/2021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pPr/>
              <a:t>9/27/2021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pPr/>
              <a:t>‹N°›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503" y="2133600"/>
            <a:ext cx="7076747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4251665B-C24A-4702-B522-6A4334602E03}" type="datetimeFigureOut">
              <a:rPr lang="en-US" smtClean="0"/>
              <a:pPr/>
              <a:t>9/27/2021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FD889E0-CAB2-4699-909D-B9A88D47ACBE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Diplôme National du Brevet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Session </a:t>
            </a:r>
            <a:r>
              <a:rPr lang="fr-FR" dirty="0" smtClean="0"/>
              <a:t>2022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1981200" y="5852491"/>
            <a:ext cx="6884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Présentation aux parents d’élèves de 3</a:t>
            </a:r>
            <a:r>
              <a:rPr lang="fr-FR" baseline="30000" dirty="0" smtClean="0"/>
              <a:t>ème</a:t>
            </a:r>
            <a:r>
              <a:rPr lang="fr-FR" dirty="0" smtClean="0"/>
              <a:t> </a:t>
            </a:r>
            <a:r>
              <a:rPr lang="mr-IN" dirty="0" smtClean="0"/>
              <a:t>–</a:t>
            </a:r>
            <a:r>
              <a:rPr lang="fr-FR" dirty="0" smtClean="0"/>
              <a:t> jeudi </a:t>
            </a:r>
            <a:r>
              <a:rPr lang="fr-FR" dirty="0" smtClean="0"/>
              <a:t>30</a:t>
            </a:r>
            <a:r>
              <a:rPr lang="fr-FR" dirty="0" smtClean="0"/>
              <a:t> septembre2021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402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Dates </a:t>
            </a:r>
            <a:r>
              <a:rPr lang="mr-IN" dirty="0" smtClean="0"/>
              <a:t>–</a:t>
            </a:r>
            <a:r>
              <a:rPr lang="fr-FR" dirty="0" smtClean="0"/>
              <a:t> les résultats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59982" y="2133600"/>
            <a:ext cx="6798268" cy="3992563"/>
          </a:xfrm>
        </p:spPr>
        <p:txBody>
          <a:bodyPr/>
          <a:lstStyle/>
          <a:p>
            <a:r>
              <a:rPr lang="fr-FR" dirty="0" smtClean="0"/>
              <a:t>L’oral entre le </a:t>
            </a:r>
            <a:r>
              <a:rPr lang="fr-FR" dirty="0" smtClean="0"/>
              <a:t>4 juin et les écrits du DNB</a:t>
            </a:r>
            <a:endParaRPr lang="fr-FR" dirty="0" smtClean="0"/>
          </a:p>
          <a:p>
            <a:r>
              <a:rPr lang="fr-FR" dirty="0" smtClean="0"/>
              <a:t>Les écrits fin juin sur deux jours</a:t>
            </a:r>
          </a:p>
          <a:p>
            <a:r>
              <a:rPr lang="fr-FR" dirty="0" smtClean="0"/>
              <a:t>Entre début et mi-juillet </a:t>
            </a:r>
            <a:r>
              <a:rPr lang="fr-FR" dirty="0" smtClean="0"/>
              <a:t>2022</a:t>
            </a:r>
            <a:endParaRPr lang="fr-FR" dirty="0" smtClean="0"/>
          </a:p>
          <a:p>
            <a:r>
              <a:rPr lang="fr-FR" dirty="0" smtClean="0"/>
              <a:t>Internet </a:t>
            </a:r>
          </a:p>
          <a:p>
            <a:r>
              <a:rPr lang="fr-FR" dirty="0" smtClean="0"/>
              <a:t>Entrée du collège</a:t>
            </a:r>
          </a:p>
          <a:p>
            <a:r>
              <a:rPr lang="fr-FR" dirty="0" smtClean="0"/>
              <a:t>Presse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041717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Quelques conseils de réussite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Au collège</a:t>
            </a:r>
          </a:p>
          <a:p>
            <a:pPr lvl="1"/>
            <a:r>
              <a:rPr lang="fr-FR" dirty="0" smtClean="0"/>
              <a:t>Travail régulier</a:t>
            </a:r>
          </a:p>
          <a:p>
            <a:pPr lvl="1"/>
            <a:r>
              <a:rPr lang="fr-FR" dirty="0" smtClean="0"/>
              <a:t>Assiduité jusqu’au bout</a:t>
            </a:r>
          </a:p>
          <a:p>
            <a:r>
              <a:rPr lang="fr-FR" dirty="0" smtClean="0"/>
              <a:t>A la maison</a:t>
            </a:r>
          </a:p>
          <a:p>
            <a:pPr lvl="1"/>
            <a:r>
              <a:rPr lang="fr-FR" dirty="0" smtClean="0"/>
              <a:t>Travail régulier</a:t>
            </a:r>
          </a:p>
          <a:p>
            <a:pPr lvl="1"/>
            <a:r>
              <a:rPr lang="fr-FR" dirty="0" smtClean="0"/>
              <a:t>Fiches de révision</a:t>
            </a:r>
          </a:p>
          <a:p>
            <a:r>
              <a:rPr lang="fr-FR" dirty="0" smtClean="0"/>
              <a:t>Pour le(s) jour(s) J</a:t>
            </a:r>
          </a:p>
          <a:p>
            <a:pPr lvl="1"/>
            <a:r>
              <a:rPr lang="fr-FR" dirty="0" smtClean="0"/>
              <a:t>Convocation et pièce d’identité</a:t>
            </a:r>
          </a:p>
        </p:txBody>
      </p:sp>
    </p:spTree>
    <p:extLst>
      <p:ext uri="{BB962C8B-B14F-4D97-AF65-F5344CB8AC3E}">
        <p14:creationId xmlns:p14="http://schemas.microsoft.com/office/powerpoint/2010/main" val="12052670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Finalité : cérémonie républicaine de remise des DNB</a:t>
            </a:r>
            <a:endParaRPr lang="fr-FR" dirty="0"/>
          </a:p>
        </p:txBody>
      </p:sp>
      <p:pic>
        <p:nvPicPr>
          <p:cNvPr id="4" name="Espace réservé du contenu 3" descr="DSC_0456-768x512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88" b="7688"/>
          <a:stretch>
            <a:fillRect/>
          </a:stretch>
        </p:blipFill>
        <p:spPr/>
      </p:pic>
      <p:pic>
        <p:nvPicPr>
          <p:cNvPr id="5" name="Image 4" descr="15683130-20854688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79908">
            <a:off x="286382" y="2159999"/>
            <a:ext cx="1606231" cy="1139556"/>
          </a:xfrm>
          <a:prstGeom prst="rect">
            <a:avLst/>
          </a:prstGeom>
        </p:spPr>
      </p:pic>
      <p:pic>
        <p:nvPicPr>
          <p:cNvPr id="6" name="Image 5" descr="15683130-20854688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79908">
            <a:off x="286383" y="2661058"/>
            <a:ext cx="1606231" cy="1139556"/>
          </a:xfrm>
          <a:prstGeom prst="rect">
            <a:avLst/>
          </a:prstGeom>
        </p:spPr>
      </p:pic>
      <p:pic>
        <p:nvPicPr>
          <p:cNvPr id="7" name="Image 6" descr="15683130-20854688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79908">
            <a:off x="286384" y="3271212"/>
            <a:ext cx="1606231" cy="1139556"/>
          </a:xfrm>
          <a:prstGeom prst="rect">
            <a:avLst/>
          </a:prstGeom>
        </p:spPr>
      </p:pic>
      <p:pic>
        <p:nvPicPr>
          <p:cNvPr id="8" name="Image 7" descr="15683130-20854688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79908">
            <a:off x="286383" y="3877275"/>
            <a:ext cx="1606231" cy="1139556"/>
          </a:xfrm>
          <a:prstGeom prst="rect">
            <a:avLst/>
          </a:prstGeom>
        </p:spPr>
      </p:pic>
      <p:pic>
        <p:nvPicPr>
          <p:cNvPr id="9" name="Image 8" descr="15683130-20854688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79908">
            <a:off x="286382" y="4559726"/>
            <a:ext cx="1606231" cy="1139556"/>
          </a:xfrm>
          <a:prstGeom prst="rect">
            <a:avLst/>
          </a:prstGeom>
        </p:spPr>
      </p:pic>
      <p:pic>
        <p:nvPicPr>
          <p:cNvPr id="10" name="Image 9" descr="15683130-20854688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79908">
            <a:off x="286382" y="5185306"/>
            <a:ext cx="1606231" cy="1139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877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Généralités </a:t>
            </a:r>
            <a:endParaRPr lang="fr-FR" dirty="0"/>
          </a:p>
        </p:txBody>
      </p:sp>
      <p:pic>
        <p:nvPicPr>
          <p:cNvPr id="6" name="Image 5" descr="dnb_infograph2018_epreuves_862770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7072" y="1873138"/>
            <a:ext cx="2622007" cy="4984862"/>
          </a:xfrm>
          <a:prstGeom prst="rect">
            <a:avLst/>
          </a:prstGeom>
        </p:spPr>
      </p:pic>
      <p:pic>
        <p:nvPicPr>
          <p:cNvPr id="3" name="Image 2" descr="2018_dnb_brevet_infog_875396.jp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16" b="69717"/>
          <a:stretch/>
        </p:blipFill>
        <p:spPr>
          <a:xfrm>
            <a:off x="87733" y="2569883"/>
            <a:ext cx="3757666" cy="325101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999130" y="3218329"/>
            <a:ext cx="4365812" cy="2321859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dirty="0" smtClean="0"/>
              <a:t>800 points</a:t>
            </a:r>
            <a:endParaRPr lang="fr-FR" sz="6600" dirty="0"/>
          </a:p>
        </p:txBody>
      </p:sp>
    </p:spTree>
    <p:extLst>
      <p:ext uri="{BB962C8B-B14F-4D97-AF65-F5344CB8AC3E}">
        <p14:creationId xmlns:p14="http://schemas.microsoft.com/office/powerpoint/2010/main" val="2639623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contrôle continu</a:t>
            </a:r>
            <a:endParaRPr lang="fr-FR" dirty="0"/>
          </a:p>
        </p:txBody>
      </p:sp>
      <p:pic>
        <p:nvPicPr>
          <p:cNvPr id="4" name="Espace réservé du contenu 3" descr="2018_dnb_brevet_infog_875396.jpg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16" b="69717"/>
          <a:stretch/>
        </p:blipFill>
        <p:spPr>
          <a:xfrm>
            <a:off x="2447365" y="2286352"/>
            <a:ext cx="4114800" cy="355537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contrôle continu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59982" y="2133600"/>
            <a:ext cx="6798268" cy="3992563"/>
          </a:xfrm>
        </p:spPr>
        <p:txBody>
          <a:bodyPr/>
          <a:lstStyle/>
          <a:p>
            <a:r>
              <a:rPr lang="fr-FR" dirty="0" smtClean="0"/>
              <a:t>2019-2022 </a:t>
            </a:r>
            <a:r>
              <a:rPr lang="fr-FR" dirty="0" smtClean="0"/>
              <a:t>: un ensemble d’évaluations permettant de mettre en avant des niveaux de compétence pour le cycle 4.</a:t>
            </a:r>
          </a:p>
          <a:p>
            <a:r>
              <a:rPr lang="fr-FR" dirty="0" smtClean="0"/>
              <a:t>Juin </a:t>
            </a:r>
            <a:r>
              <a:rPr lang="fr-FR" dirty="0" smtClean="0"/>
              <a:t>2022 </a:t>
            </a:r>
            <a:r>
              <a:rPr lang="fr-FR" dirty="0" smtClean="0"/>
              <a:t>: conseil de cycle 4 qui va attribuer des niveaux de compétence pour les 8 domaines :</a:t>
            </a:r>
          </a:p>
          <a:p>
            <a:pPr lvl="1"/>
            <a:r>
              <a:rPr lang="fr-FR" dirty="0" smtClean="0"/>
              <a:t>Maîtrise insuffisante (10 points)</a:t>
            </a:r>
          </a:p>
          <a:p>
            <a:pPr lvl="1"/>
            <a:r>
              <a:rPr lang="fr-FR" dirty="0" smtClean="0"/>
              <a:t>Maîtrise fragile (25 points)</a:t>
            </a:r>
          </a:p>
          <a:p>
            <a:pPr lvl="1"/>
            <a:r>
              <a:rPr lang="fr-FR" dirty="0" smtClean="0"/>
              <a:t>Maîtrise satisfaisante (40 points)</a:t>
            </a:r>
          </a:p>
          <a:p>
            <a:pPr lvl="1"/>
            <a:r>
              <a:rPr lang="fr-FR" dirty="0" smtClean="0"/>
              <a:t>Maîtrise très satisfaisante (50 points)</a:t>
            </a:r>
            <a:endParaRPr lang="fr-FR" dirty="0"/>
          </a:p>
        </p:txBody>
      </p:sp>
      <p:pic>
        <p:nvPicPr>
          <p:cNvPr id="4" name="Image 3" descr="tmp673498991077359616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2514"/>
            <a:ext cx="2059982" cy="501548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957733" y="4491318"/>
            <a:ext cx="1900517" cy="905434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/>
              <a:t>400 points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864122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contrôle final</a:t>
            </a:r>
            <a:endParaRPr lang="fr-FR" dirty="0"/>
          </a:p>
        </p:txBody>
      </p:sp>
      <p:pic>
        <p:nvPicPr>
          <p:cNvPr id="4" name="Image 3" descr="dnb_infograph2018_epreuves_862770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5543" y="1873138"/>
            <a:ext cx="2622007" cy="498486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679827" y="3702424"/>
            <a:ext cx="1900517" cy="905434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/>
              <a:t>400 points</a:t>
            </a:r>
            <a:endParaRPr lang="fr-FR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L’épreuve orale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Entre le </a:t>
            </a:r>
            <a:r>
              <a:rPr lang="fr-FR" dirty="0" smtClean="0"/>
              <a:t>5 juin 2022 et les écrits du DNB</a:t>
            </a:r>
            <a:endParaRPr lang="fr-FR" dirty="0" smtClean="0"/>
          </a:p>
          <a:p>
            <a:r>
              <a:rPr lang="fr-FR" dirty="0" smtClean="0"/>
              <a:t>Un projet</a:t>
            </a:r>
          </a:p>
          <a:p>
            <a:r>
              <a:rPr lang="fr-FR" dirty="0" smtClean="0"/>
              <a:t>Un jury</a:t>
            </a:r>
          </a:p>
          <a:p>
            <a:r>
              <a:rPr lang="fr-FR" dirty="0" smtClean="0"/>
              <a:t>Un entretien individuel (10+5) ou collectif (10+15)</a:t>
            </a:r>
          </a:p>
          <a:p>
            <a:endParaRPr lang="fr-FR" dirty="0"/>
          </a:p>
        </p:txBody>
      </p:sp>
      <p:pic>
        <p:nvPicPr>
          <p:cNvPr id="4" name="Image 3" descr="dnb_infograph2018_epreuves_862770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95" t="71526" r="48262"/>
          <a:stretch/>
        </p:blipFill>
        <p:spPr>
          <a:xfrm>
            <a:off x="134472" y="2133600"/>
            <a:ext cx="1449294" cy="305962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957733" y="4491318"/>
            <a:ext cx="1900517" cy="905434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/>
              <a:t>100 points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4104171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épreuves écrites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Juin </a:t>
            </a:r>
            <a:r>
              <a:rPr lang="fr-FR" dirty="0" smtClean="0"/>
              <a:t>2022 </a:t>
            </a:r>
            <a:r>
              <a:rPr lang="fr-FR" dirty="0" smtClean="0"/>
              <a:t>– jour 1 :</a:t>
            </a:r>
          </a:p>
          <a:p>
            <a:pPr lvl="1"/>
            <a:r>
              <a:rPr lang="fr-FR" dirty="0" smtClean="0"/>
              <a:t>Français (</a:t>
            </a:r>
            <a:r>
              <a:rPr lang="fr-FR" sz="1800" dirty="0" smtClean="0"/>
              <a:t>langues, compréhension et dictée</a:t>
            </a:r>
            <a:r>
              <a:rPr lang="fr-FR" dirty="0" smtClean="0"/>
              <a:t>)</a:t>
            </a:r>
          </a:p>
          <a:p>
            <a:pPr lvl="1"/>
            <a:r>
              <a:rPr lang="fr-FR" dirty="0" smtClean="0"/>
              <a:t>Français (rédaction)</a:t>
            </a:r>
          </a:p>
          <a:p>
            <a:pPr lvl="1"/>
            <a:r>
              <a:rPr lang="fr-FR" dirty="0" smtClean="0"/>
              <a:t>Mathématiques</a:t>
            </a:r>
          </a:p>
          <a:p>
            <a:r>
              <a:rPr lang="fr-FR" dirty="0" smtClean="0"/>
              <a:t>Juin </a:t>
            </a:r>
            <a:r>
              <a:rPr lang="fr-FR" dirty="0" smtClean="0"/>
              <a:t>2022 </a:t>
            </a:r>
            <a:r>
              <a:rPr lang="fr-FR" dirty="0" smtClean="0"/>
              <a:t>– jour 2 :</a:t>
            </a:r>
          </a:p>
          <a:p>
            <a:pPr lvl="1"/>
            <a:r>
              <a:rPr lang="fr-FR" dirty="0" smtClean="0"/>
              <a:t>Histoire Géographie EMC</a:t>
            </a:r>
          </a:p>
          <a:p>
            <a:pPr lvl="1"/>
            <a:r>
              <a:rPr lang="fr-FR" dirty="0" smtClean="0"/>
              <a:t>Sciences et techniques</a:t>
            </a:r>
            <a:endParaRPr lang="fr-FR" dirty="0"/>
          </a:p>
        </p:txBody>
      </p:sp>
      <p:pic>
        <p:nvPicPr>
          <p:cNvPr id="4" name="Image 3" descr="L_A3_9.SJ_B_T1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163" y="2840948"/>
            <a:ext cx="1781503" cy="1069655"/>
          </a:xfrm>
          <a:prstGeom prst="rect">
            <a:avLst/>
          </a:prstGeom>
        </p:spPr>
      </p:pic>
      <p:pic>
        <p:nvPicPr>
          <p:cNvPr id="5" name="Image 4" descr="L_A3_9.SJ_B_T1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163" y="4835863"/>
            <a:ext cx="1781503" cy="106965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144871" y="2698376"/>
            <a:ext cx="1219199" cy="51995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/>
              <a:t>100 points</a:t>
            </a:r>
            <a:endParaRPr lang="fr-FR" sz="2000" dirty="0"/>
          </a:p>
        </p:txBody>
      </p:sp>
      <p:sp>
        <p:nvSpPr>
          <p:cNvPr id="7" name="Rectangle 6"/>
          <p:cNvSpPr/>
          <p:nvPr/>
        </p:nvSpPr>
        <p:spPr>
          <a:xfrm>
            <a:off x="7144871" y="3505200"/>
            <a:ext cx="1219199" cy="51995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/>
              <a:t>100 points</a:t>
            </a:r>
            <a:endParaRPr lang="fr-FR" sz="2000" dirty="0"/>
          </a:p>
        </p:txBody>
      </p:sp>
      <p:sp>
        <p:nvSpPr>
          <p:cNvPr id="8" name="Rectangle 7"/>
          <p:cNvSpPr/>
          <p:nvPr/>
        </p:nvSpPr>
        <p:spPr>
          <a:xfrm>
            <a:off x="7144871" y="4315910"/>
            <a:ext cx="1219199" cy="51995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/>
              <a:t>50 points</a:t>
            </a:r>
            <a:endParaRPr lang="fr-FR" sz="2000" dirty="0"/>
          </a:p>
        </p:txBody>
      </p:sp>
      <p:sp>
        <p:nvSpPr>
          <p:cNvPr id="9" name="Rectangle 8"/>
          <p:cNvSpPr/>
          <p:nvPr/>
        </p:nvSpPr>
        <p:spPr>
          <a:xfrm>
            <a:off x="7144871" y="4988263"/>
            <a:ext cx="1219199" cy="51995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/>
              <a:t>50 points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313511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Généralités </a:t>
            </a:r>
            <a:endParaRPr lang="fr-FR" dirty="0"/>
          </a:p>
        </p:txBody>
      </p:sp>
      <p:pic>
        <p:nvPicPr>
          <p:cNvPr id="6" name="Image 5" descr="dnb_infograph2018_epreuves_862770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7072" y="1873138"/>
            <a:ext cx="2622007" cy="4984862"/>
          </a:xfrm>
          <a:prstGeom prst="rect">
            <a:avLst/>
          </a:prstGeom>
        </p:spPr>
      </p:pic>
      <p:pic>
        <p:nvPicPr>
          <p:cNvPr id="3" name="Image 2" descr="2018_dnb_brevet_infog_875396.jp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16" b="69717"/>
          <a:stretch/>
        </p:blipFill>
        <p:spPr>
          <a:xfrm>
            <a:off x="87733" y="2569883"/>
            <a:ext cx="3757666" cy="325101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999130" y="3218329"/>
            <a:ext cx="4365812" cy="2321859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dirty="0" smtClean="0"/>
              <a:t>800 points</a:t>
            </a:r>
            <a:endParaRPr lang="fr-FR" sz="6600" dirty="0"/>
          </a:p>
        </p:txBody>
      </p:sp>
    </p:spTree>
    <p:extLst>
      <p:ext uri="{BB962C8B-B14F-4D97-AF65-F5344CB8AC3E}">
        <p14:creationId xmlns:p14="http://schemas.microsoft.com/office/powerpoint/2010/main" val="26396238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Généralités</a:t>
            </a:r>
            <a:endParaRPr lang="fr-FR" dirty="0"/>
          </a:p>
        </p:txBody>
      </p:sp>
      <p:pic>
        <p:nvPicPr>
          <p:cNvPr id="4" name="Image 3" descr="2018_dnb_brevet_infog_875396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399" b="26013"/>
          <a:stretch/>
        </p:blipFill>
        <p:spPr>
          <a:xfrm>
            <a:off x="1658470" y="2562856"/>
            <a:ext cx="5808966" cy="3353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482141"/>
      </p:ext>
    </p:extLst>
  </p:cSld>
  <p:clrMapOvr>
    <a:masterClrMapping/>
  </p:clrMapOvr>
</p:sld>
</file>

<file path=ppt/theme/theme1.xml><?xml version="1.0" encoding="utf-8"?>
<a:theme xmlns:a="http://schemas.openxmlformats.org/drawingml/2006/main" name="Spectrum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Spectrum">
      <a:majorFont>
        <a:latin typeface="Corbe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Spectrum.thmx</Template>
  <TotalTime>89</TotalTime>
  <Words>238</Words>
  <Application>Microsoft Office PowerPoint</Application>
  <PresentationFormat>Affichage à l'écran (4:3)</PresentationFormat>
  <Paragraphs>54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Spectrum</vt:lpstr>
      <vt:lpstr>Diplôme National du Brevet</vt:lpstr>
      <vt:lpstr>Généralités </vt:lpstr>
      <vt:lpstr>Le contrôle continu</vt:lpstr>
      <vt:lpstr>Le contrôle continu</vt:lpstr>
      <vt:lpstr>Le contrôle final</vt:lpstr>
      <vt:lpstr>L’épreuve orale</vt:lpstr>
      <vt:lpstr>Les épreuves écrites</vt:lpstr>
      <vt:lpstr>Généralités </vt:lpstr>
      <vt:lpstr>Généralités</vt:lpstr>
      <vt:lpstr>Dates – les résultats</vt:lpstr>
      <vt:lpstr>Quelques conseils de réussite</vt:lpstr>
      <vt:lpstr>Finalité : cérémonie républicaine de remise des DNB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Diplôme National du Brevet</dc:title>
  <dc:creator>William Govaert</dc:creator>
  <cp:lastModifiedBy>barat</cp:lastModifiedBy>
  <cp:revision>12</cp:revision>
  <dcterms:created xsi:type="dcterms:W3CDTF">2018-04-10T09:39:45Z</dcterms:created>
  <dcterms:modified xsi:type="dcterms:W3CDTF">2021-09-27T07:13:46Z</dcterms:modified>
</cp:coreProperties>
</file>